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0"/>
  </p:notesMasterIdLst>
  <p:sldIdLst>
    <p:sldId id="352" r:id="rId2"/>
    <p:sldId id="405" r:id="rId3"/>
    <p:sldId id="349" r:id="rId4"/>
    <p:sldId id="324" r:id="rId5"/>
    <p:sldId id="343" r:id="rId6"/>
    <p:sldId id="344" r:id="rId7"/>
    <p:sldId id="358" r:id="rId8"/>
    <p:sldId id="354" r:id="rId9"/>
    <p:sldId id="348" r:id="rId10"/>
    <p:sldId id="359" r:id="rId11"/>
    <p:sldId id="407" r:id="rId12"/>
    <p:sldId id="408" r:id="rId13"/>
    <p:sldId id="410" r:id="rId14"/>
    <p:sldId id="409" r:id="rId15"/>
    <p:sldId id="411" r:id="rId16"/>
    <p:sldId id="412" r:id="rId17"/>
    <p:sldId id="413" r:id="rId18"/>
    <p:sldId id="323" r:id="rId19"/>
    <p:sldId id="414" r:id="rId20"/>
    <p:sldId id="415" r:id="rId21"/>
    <p:sldId id="416" r:id="rId22"/>
    <p:sldId id="345" r:id="rId23"/>
    <p:sldId id="417" r:id="rId24"/>
    <p:sldId id="418" r:id="rId25"/>
    <p:sldId id="361" r:id="rId26"/>
    <p:sldId id="419" r:id="rId27"/>
    <p:sldId id="420" r:id="rId28"/>
    <p:sldId id="406" r:id="rId2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62" roundtripDataSignature="AMtx7mjm0V2SbzZUsP05LVTHy3YtRCoK1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74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60" autoAdjust="0"/>
    <p:restoredTop sz="94004" autoAdjust="0"/>
  </p:normalViewPr>
  <p:slideViewPr>
    <p:cSldViewPr snapToGrid="0">
      <p:cViewPr varScale="1">
        <p:scale>
          <a:sx n="109" d="100"/>
          <a:sy n="109" d="100"/>
        </p:scale>
        <p:origin x="555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62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6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450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>
          <a:extLst>
            <a:ext uri="{FF2B5EF4-FFF2-40B4-BE49-F238E27FC236}">
              <a16:creationId xmlns:a16="http://schemas.microsoft.com/office/drawing/2014/main" id="{90CAB1F3-07FA-BF7B-29CE-BE07186F8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:notes">
            <a:extLst>
              <a:ext uri="{FF2B5EF4-FFF2-40B4-BE49-F238E27FC236}">
                <a16:creationId xmlns:a16="http://schemas.microsoft.com/office/drawing/2014/main" id="{223B9DDC-0A9D-D0DC-9370-45131D3059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:notes">
            <a:extLst>
              <a:ext uri="{FF2B5EF4-FFF2-40B4-BE49-F238E27FC236}">
                <a16:creationId xmlns:a16="http://schemas.microsoft.com/office/drawing/2014/main" id="{3EBE30FF-D703-9C98-BFB2-1EFB979589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4343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8"/>
          <p:cNvSpPr txBox="1">
            <a:spLocks noGrp="1"/>
          </p:cNvSpPr>
          <p:nvPr>
            <p:ph type="ctrTitle"/>
          </p:nvPr>
        </p:nvSpPr>
        <p:spPr>
          <a:xfrm>
            <a:off x="1524000" y="1988598"/>
            <a:ext cx="9144000" cy="1521364"/>
          </a:xfrm>
          <a:prstGeom prst="rect">
            <a:avLst/>
          </a:prstGeom>
          <a:solidFill>
            <a:srgbClr val="FB7432"/>
          </a:solidFill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48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2274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89199" y="25370"/>
            <a:ext cx="802801" cy="134906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CEAAFF-FE0C-4084-11F9-F8B3E26F6AB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6481214"/>
            <a:ext cx="12192000" cy="382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4558A2C-75A2-6180-1CC5-B21A1BFD447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9817" y="31035"/>
            <a:ext cx="1595654" cy="77640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bg>
      <p:bgPr>
        <a:solidFill>
          <a:schemeClr val="lt1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9"/>
          <p:cNvSpPr txBox="1">
            <a:spLocks noGrp="1"/>
          </p:cNvSpPr>
          <p:nvPr>
            <p:ph type="title"/>
          </p:nvPr>
        </p:nvSpPr>
        <p:spPr>
          <a:xfrm>
            <a:off x="219897" y="659103"/>
            <a:ext cx="11169301" cy="65013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4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4" name="Google Shape;24;p49"/>
          <p:cNvSpPr txBox="1">
            <a:spLocks noGrp="1"/>
          </p:cNvSpPr>
          <p:nvPr>
            <p:ph type="body" idx="1"/>
          </p:nvPr>
        </p:nvSpPr>
        <p:spPr>
          <a:xfrm>
            <a:off x="0" y="1627444"/>
            <a:ext cx="12192000" cy="48144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346075" marR="0" lvl="0" indent="-342900" algn="just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973735"/>
              </a:buClr>
              <a:buSzPct val="50000"/>
              <a:buFont typeface="Noto Sans Symbols"/>
              <a:buChar char="◆"/>
              <a:defRPr lang="en-US" sz="2600" b="0" i="0" u="none" strike="noStrike" cap="none" dirty="0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2625" lvl="1" indent="-3429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963737"/>
              </a:buClr>
              <a:buSzPts val="1800"/>
              <a:buFont typeface="Wingdings" panose="05000000000000000000" pitchFamily="2" charset="2"/>
              <a:buChar char="§"/>
              <a:defRPr sz="23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963737"/>
              </a:buClr>
              <a:buSzPts val="1800"/>
              <a:buChar char="•"/>
              <a:defRPr sz="2300"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lang="en-US" dirty="0"/>
          </a:p>
          <a:p>
            <a:pPr lvl="1"/>
            <a:endParaRPr dirty="0"/>
          </a:p>
        </p:txBody>
      </p:sp>
      <p:sp>
        <p:nvSpPr>
          <p:cNvPr id="26" name="Google Shape;26;p49"/>
          <p:cNvSpPr txBox="1"/>
          <p:nvPr userDrawn="1"/>
        </p:nvSpPr>
        <p:spPr>
          <a:xfrm>
            <a:off x="1" y="600804"/>
            <a:ext cx="219896" cy="867538"/>
          </a:xfrm>
          <a:prstGeom prst="rect">
            <a:avLst/>
          </a:prstGeom>
          <a:solidFill>
            <a:srgbClr val="FB743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89199" y="25370"/>
            <a:ext cx="802801" cy="134906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27C59A4-873A-9F24-D0CF-49407B9C51B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7909"/>
            <a:ext cx="1197849" cy="58284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C8BF003-DE94-8FC6-3C20-271FF86E136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53319"/>
            <a:ext cx="11784330" cy="412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49A8C01-8DC2-97C8-4F54-16BE6D03727C}"/>
              </a:ext>
            </a:extLst>
          </p:cNvPr>
          <p:cNvCxnSpPr>
            <a:cxnSpLocks/>
          </p:cNvCxnSpPr>
          <p:nvPr userDrawn="1"/>
        </p:nvCxnSpPr>
        <p:spPr>
          <a:xfrm>
            <a:off x="0" y="1468342"/>
            <a:ext cx="12192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5E00232-167D-C55B-1FD9-04BD27E02609}"/>
              </a:ext>
            </a:extLst>
          </p:cNvPr>
          <p:cNvSpPr txBox="1"/>
          <p:nvPr userDrawn="1"/>
        </p:nvSpPr>
        <p:spPr>
          <a:xfrm>
            <a:off x="15556230" y="3337560"/>
            <a:ext cx="184731" cy="30777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wrap="none" rtlCol="0">
            <a:spAutoFit/>
          </a:bodyPr>
          <a:lstStyle/>
          <a:p>
            <a:endParaRPr lang="en-VN" dirty="0"/>
          </a:p>
        </p:txBody>
      </p:sp>
      <p:sp>
        <p:nvSpPr>
          <p:cNvPr id="25" name="Google Shape;25;p49"/>
          <p:cNvSpPr txBox="1">
            <a:spLocks noGrp="1"/>
          </p:cNvSpPr>
          <p:nvPr>
            <p:ph type="sldNum" idx="12"/>
          </p:nvPr>
        </p:nvSpPr>
        <p:spPr>
          <a:xfrm>
            <a:off x="11784330" y="6460934"/>
            <a:ext cx="412640" cy="387127"/>
          </a:xfrm>
          <a:prstGeom prst="rect">
            <a:avLst/>
          </a:prstGeom>
          <a:solidFill>
            <a:srgbClr val="FB7432"/>
          </a:solidFill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spcFirstLastPara="1" wrap="none" lIns="91425" tIns="45700" rIns="91425" bIns="4570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400" b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4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FB8E955E-38D4-6645-BF9C-5404CE26DFBD}" type="datetime1">
              <a:rPr lang="en-US" smtClean="0"/>
              <a:t>3/20/2025</a:t>
            </a:fld>
            <a:endParaRPr/>
          </a:p>
        </p:txBody>
      </p:sp>
      <p:sp>
        <p:nvSpPr>
          <p:cNvPr id="13" name="Google Shape;13;p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4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/>
          <p:cNvSpPr txBox="1">
            <a:spLocks noGrp="1"/>
          </p:cNvSpPr>
          <p:nvPr>
            <p:ph type="ctrTitle"/>
          </p:nvPr>
        </p:nvSpPr>
        <p:spPr>
          <a:xfrm>
            <a:off x="1524000" y="2241458"/>
            <a:ext cx="9202270" cy="17743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spcBef>
                <a:spcPct val="0"/>
              </a:spcBef>
            </a:pPr>
            <a:r>
              <a:rPr lang="en-US" sz="44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Build a simple application with Data Access using Spring Boot &amp; Spring Data JPA</a:t>
            </a:r>
            <a:endParaRPr sz="4400" b="1" kern="1200" dirty="0">
              <a:solidFill>
                <a:schemeClr val="accent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7969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023207-E99D-D030-BE68-42D989B672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92A51-B179-52C8-7686-A1D40F1FD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 err="1"/>
              <a:t>Pojo</a:t>
            </a:r>
            <a:r>
              <a:rPr lang="en-US" dirty="0"/>
              <a:t> and validation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0DAB8-8AE8-95EF-7ADE-420286DFF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8DADF-87E0-BF4A-4641-5861912440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EBC4AC2-1C65-0DE5-31FD-404406268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0440" y="1627444"/>
            <a:ext cx="8247762" cy="4780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9805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4F08E1-860C-E685-D34E-1A531606D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2EBD3-2941-0F3F-9AE9-BB02C8315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 err="1"/>
              <a:t>Pojo</a:t>
            </a:r>
            <a:r>
              <a:rPr lang="en-US" dirty="0"/>
              <a:t> and validation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0F453-92E7-2666-59C1-58CA2FF784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AF6BF2-E580-45F3-5D07-D140114BBD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9B6995-8758-CB65-47DE-576FF8159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8396" y="1608399"/>
            <a:ext cx="8141230" cy="4718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2717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39A3AA-4EBB-E869-BFA1-8EEC406BD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56C98-EB24-0ED3-4B95-C95BA7C46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 err="1"/>
              <a:t>Pojo</a:t>
            </a:r>
            <a:r>
              <a:rPr lang="en-US" dirty="0"/>
              <a:t> and validation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D85F84-32FD-7982-D445-0B6A3FCF18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731FD-0A9E-5F82-2EE7-A2FCC6ECA8F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D43F1A-3DD1-A5D9-0190-04A010B3B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417" y="1608399"/>
            <a:ext cx="8222656" cy="4806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5645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D48FA-2762-C024-A7F9-F8D7B2C5FC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53BF8-5805-E327-BC22-73BB460A6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/>
              <a:t>Create the UserRepository.java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4BA0C-814F-224B-3E6E-53E4F99C87F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444CF7-535C-5A15-BA82-3488BEDB1C8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C52F310-2D46-630C-AE94-6DDB6DC108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9013" y="1608399"/>
            <a:ext cx="8070209" cy="4677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155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B09304-2CD8-641C-53A3-FB19D35FD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76F3A-0707-8D1D-9861-973DE8832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/>
              <a:t>Create the UserService.java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E1CFAA-CA4D-EE79-1F0F-B5AB06EA1C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F5A388-A51D-9555-B35A-ADD935346F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AD83B0F-E3F3-E53D-FCBB-353217FB8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194" y="1608399"/>
            <a:ext cx="7868196" cy="4590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6536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CFA7FF-506E-ADF7-9177-7C0BCCD883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9A209-FF7F-B282-31D5-30E7E20C3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/>
              <a:t>Create the UserServiceImpl.java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37A17-1B09-B3C6-C783-DDF267660E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31B1C-4AD7-979C-3786-166D1D3428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7F39F3-8CFD-9777-3B0D-1FE9E173D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658" y="1573160"/>
            <a:ext cx="8060684" cy="464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32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E9D529-8A54-EC0A-FF5E-5B5F5CBA01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D029CD-AD4C-06BA-C4C8-0DB501635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/>
              <a:t>Create the UserServiceImpl.java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78B88B-74EA-28C4-8105-B9F1F81E8C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7F3FF-ABC9-CA5A-C7BF-A813DE5719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CC6B58-C42D-37C3-6628-DC8B94180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534" y="1566889"/>
            <a:ext cx="8131705" cy="472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6488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061C9D-BC67-5AD1-BAF2-806E12F47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A18C3-5F44-C828-453E-612FA0A1B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4386" y="641348"/>
            <a:ext cx="11169301" cy="650138"/>
          </a:xfrm>
        </p:spPr>
        <p:txBody>
          <a:bodyPr/>
          <a:lstStyle/>
          <a:p>
            <a:r>
              <a:rPr lang="en-US" dirty="0"/>
              <a:t>Create the UserServiceImpl.java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395BF0-8199-D55E-075B-D7E789C51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8FC34-CD6D-7C57-4DBD-6A8264DC9A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4B0B9E-D84C-8544-4DC5-38CDE1610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821" y="1608399"/>
            <a:ext cx="8185619" cy="474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13306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530" y="659686"/>
            <a:ext cx="11169301" cy="650138"/>
          </a:xfrm>
        </p:spPr>
        <p:txBody>
          <a:bodyPr/>
          <a:lstStyle/>
          <a:p>
            <a:r>
              <a:rPr lang="en-US" dirty="0" err="1"/>
              <a:t>UserController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5D1337-2A14-8E2F-0969-99F46552A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850" y="1839791"/>
            <a:ext cx="8614299" cy="4602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1691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800C3D-9976-5A24-E435-D80E24D68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832FA-A3FC-BE8A-B346-885AC53A5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30" y="659686"/>
            <a:ext cx="11169301" cy="650138"/>
          </a:xfrm>
        </p:spPr>
        <p:txBody>
          <a:bodyPr/>
          <a:lstStyle/>
          <a:p>
            <a:r>
              <a:rPr lang="en-US" dirty="0" err="1"/>
              <a:t>UserController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87FD6F-53E2-A7C7-A7E4-E7E73AE166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36BB2F-4BB5-1B29-25E2-35F00BCF40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E4BD0D-9733-6202-3B4C-88B9C6C39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685" y="1608399"/>
            <a:ext cx="8880629" cy="4778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632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175" indent="0">
              <a:buNone/>
            </a:pPr>
            <a:r>
              <a:rPr lang="en-US" dirty="0"/>
              <a:t>Build application with Data access</a:t>
            </a:r>
          </a:p>
          <a:p>
            <a:r>
              <a:rPr lang="en-US" dirty="0"/>
              <a:t>Create a new Maven project in IntelliJ IDE</a:t>
            </a:r>
          </a:p>
          <a:p>
            <a:r>
              <a:rPr lang="en-US" dirty="0"/>
              <a:t>Add the necessary dependencies for Spring MVC and data access</a:t>
            </a:r>
          </a:p>
          <a:p>
            <a:r>
              <a:rPr lang="en-US" dirty="0"/>
              <a:t>Create the Model - Define the entity classes that represent domain objects</a:t>
            </a:r>
          </a:p>
          <a:p>
            <a:r>
              <a:rPr lang="en-US" dirty="0"/>
              <a:t>Define the data access object (DAO) interfaces and their implementations for interacting with the database.</a:t>
            </a:r>
          </a:p>
          <a:p>
            <a:r>
              <a:rPr lang="en-US" dirty="0"/>
              <a:t>Create the Controller</a:t>
            </a:r>
          </a:p>
          <a:p>
            <a:r>
              <a:rPr lang="en-US" dirty="0"/>
              <a:t>Set Up the Views</a:t>
            </a:r>
          </a:p>
          <a:p>
            <a:r>
              <a:rPr lang="en-US" dirty="0"/>
              <a:t>Create the views using JSP, </a:t>
            </a:r>
            <a:r>
              <a:rPr lang="en-US" dirty="0" err="1"/>
              <a:t>Thymeleaf</a:t>
            </a:r>
            <a:r>
              <a:rPr lang="en-US" dirty="0"/>
              <a:t>, or another </a:t>
            </a:r>
            <a:r>
              <a:rPr lang="en-US" dirty="0" err="1"/>
              <a:t>templating</a:t>
            </a:r>
            <a:r>
              <a:rPr lang="en-US" dirty="0"/>
              <a:t> engine </a:t>
            </a:r>
          </a:p>
          <a:p>
            <a:r>
              <a:rPr lang="en-US" dirty="0"/>
              <a:t>Implement the Business Logic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Run the Application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42944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3DF10E-3A26-8E9B-FD79-6E9D5F85A4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80E8F-F62D-BF51-C5DD-164EF2F5A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30" y="659686"/>
            <a:ext cx="11169301" cy="650138"/>
          </a:xfrm>
        </p:spPr>
        <p:txBody>
          <a:bodyPr/>
          <a:lstStyle/>
          <a:p>
            <a:r>
              <a:rPr lang="en-US" dirty="0"/>
              <a:t>Create the </a:t>
            </a:r>
            <a:r>
              <a:rPr lang="en-US" dirty="0" err="1"/>
              <a:t>css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8EEB5-6C15-DBBD-C1D7-10BC35CCA4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BBCA38-E8E5-D4A5-BA62-F9FAFA2AA9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BB5276-D3FA-7953-7CE3-A8004C943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005" y="1608399"/>
            <a:ext cx="8983221" cy="481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4746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6F0D2F-12B0-4F93-1F0B-EB6F382AA4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D3709-C0D5-33A2-84CA-D57A51D8C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530" y="659686"/>
            <a:ext cx="11169301" cy="650138"/>
          </a:xfrm>
        </p:spPr>
        <p:txBody>
          <a:bodyPr/>
          <a:lstStyle/>
          <a:p>
            <a:r>
              <a:rPr lang="en-US" dirty="0"/>
              <a:t>Create the </a:t>
            </a:r>
            <a:r>
              <a:rPr lang="en-US" dirty="0" err="1"/>
              <a:t>css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B176FC-50D3-10FC-174E-246574D4E2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4CED7-0E14-0A2B-4A82-EA841D5F27B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4CE6F-79C5-7CFC-DDD1-7BEFE2B04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1145" y="1608399"/>
            <a:ext cx="8729709" cy="468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046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F10CED-1A3A-9E8A-5092-5B439EDD08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A6AF0-2D6F-7041-A9FE-3DD6EFE88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register.html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10123-30A8-DB2D-51D1-32F3C121F1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18F42B-1570-460D-37D9-729C1D99C2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A335DA-08C3-3E28-DD94-8FD5870AFD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4209" y="1627444"/>
            <a:ext cx="8809608" cy="471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2757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00C5E1-D755-0AEC-49AE-9D95D1275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0DC84-E084-1C4B-0110-C6AB72C02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list.html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0DE31-354B-F54F-447E-1A31C61082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B9BD0D-B74D-1E75-4AC4-5AADF58044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2819BB-3FFF-F7AA-8527-63BF2750B9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987" y="1572030"/>
            <a:ext cx="8871750" cy="4768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755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823FAA-3C0E-1A02-FE6C-D08C709140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B9750-C5DA-03AD-CD6B-B3CFC317D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edit.html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03399-6B59-70FF-6626-E815FC277D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AD9DD3-ECB9-6840-EC38-6A4CB8A2C56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F66982-8A2E-00CE-39F4-6F1B1527E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0843" y="1608399"/>
            <a:ext cx="8907262" cy="479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0667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FC2457-5F44-1B8B-57FB-4EBB5B693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865EF-7B35-E175-B547-59A51234D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80E559-0AC6-8F96-1D1A-EF4847E0B9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473B7-7CB3-D7F9-F3DD-8EF20A9FF7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773B3B-16F1-81D6-E5F7-DB287CAB9A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844" y="1792622"/>
            <a:ext cx="7762311" cy="4484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821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E772F-85E6-A3A3-050C-F825E3ED0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5F8D4-4B41-6D90-70A7-688E5F52C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18079-0479-A85C-B185-89417FFCF1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518597-489A-0EFF-1B63-C23FD308D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A395BE-5EBB-63E9-5DC3-921944B405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6952" y="1608399"/>
            <a:ext cx="7838095" cy="452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545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F303D9-FCA4-5874-A42C-9BA6D23F80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7FA0C-5BEF-35FC-422A-E54ABEB1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121CD-C7F9-0872-B2EF-C9EE7A5737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FA9584-12DD-DE26-83B3-2AABA3ED7EA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9850AFA-F80B-AA1C-01B8-481945E78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105" y="1782649"/>
            <a:ext cx="7919519" cy="4594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2764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3175" indent="0">
              <a:buNone/>
            </a:pPr>
            <a:r>
              <a:rPr lang="en-US" dirty="0"/>
              <a:t>The concepts are introduced:</a:t>
            </a:r>
          </a:p>
          <a:p>
            <a:r>
              <a:rPr lang="en-US" dirty="0"/>
              <a:t>Create a new Maven project in Eclipse IDE</a:t>
            </a:r>
          </a:p>
          <a:p>
            <a:r>
              <a:rPr lang="en-US" dirty="0"/>
              <a:t>Add the necessary dependencies for Spring MVC and data access</a:t>
            </a:r>
          </a:p>
          <a:p>
            <a:r>
              <a:rPr lang="en-US" dirty="0"/>
              <a:t>Create the Model - Define the entity classes that represent domain objects</a:t>
            </a:r>
          </a:p>
          <a:p>
            <a:r>
              <a:rPr lang="en-US" dirty="0"/>
              <a:t>Define the data access object (DAO) interfaces and their implementations for interacting with the database.</a:t>
            </a:r>
          </a:p>
          <a:p>
            <a:r>
              <a:rPr lang="en-US" dirty="0"/>
              <a:t>Create the Controller</a:t>
            </a:r>
          </a:p>
          <a:p>
            <a:r>
              <a:rPr lang="en-US" dirty="0"/>
              <a:t>Set Up the Views</a:t>
            </a:r>
          </a:p>
          <a:p>
            <a:r>
              <a:rPr lang="en-US" dirty="0"/>
              <a:t>Create the views using JSP, Thymeleaf, or another templating engine </a:t>
            </a:r>
          </a:p>
          <a:p>
            <a:r>
              <a:rPr lang="en-US" dirty="0"/>
              <a:t>Implement the Business Logic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Run the Application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6435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>
          <a:extLst>
            <a:ext uri="{FF2B5EF4-FFF2-40B4-BE49-F238E27FC236}">
              <a16:creationId xmlns:a16="http://schemas.microsoft.com/office/drawing/2014/main" id="{D7D429A7-F972-3598-90CF-01E06D638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">
            <a:extLst>
              <a:ext uri="{FF2B5EF4-FFF2-40B4-BE49-F238E27FC236}">
                <a16:creationId xmlns:a16="http://schemas.microsoft.com/office/drawing/2014/main" id="{98B20D4D-7070-F679-BAF1-5B35DFDC76B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0" y="2241458"/>
            <a:ext cx="9202270" cy="177436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vert="horz" lIns="91440" tIns="45720" rIns="91440" bIns="45720" rtlCol="0" anchor="ctr">
            <a:normAutofit fontScale="90000"/>
          </a:bodyPr>
          <a:lstStyle/>
          <a:p>
            <a:pPr>
              <a:spcBef>
                <a:spcPct val="0"/>
              </a:spcBef>
            </a:pPr>
            <a:r>
              <a:rPr lang="en-US" sz="4400" b="1" kern="1200" dirty="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Demo Spring Boot with Thymeleaf Engine with </a:t>
            </a:r>
            <a:r>
              <a:rPr lang="en-US" sz="4400" b="1" kern="1200">
                <a:solidFill>
                  <a:schemeClr val="accent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Repository Pattern</a:t>
            </a:r>
            <a:endParaRPr sz="4400" b="1" kern="1200" dirty="0">
              <a:solidFill>
                <a:schemeClr val="accent2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2294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 simple project using </a:t>
            </a:r>
            <a:r>
              <a:rPr lang="en-US" dirty="0" err="1"/>
              <a:t>Thymeleaf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6A5BBE-202B-13A2-DA3A-24ECF03908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1387" y="1562563"/>
            <a:ext cx="7526118" cy="482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35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CD215-D656-95BF-9900-DC4B92AF7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26F60-B31C-4230-D3FC-5762F087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 dependencies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C95F0D-5D01-C9C4-A0A5-49727891A5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EA75AD-3830-6835-CA13-1EF2890A19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35C40D-45E0-C5A1-7019-D487BDD92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475" y="1608399"/>
            <a:ext cx="7348616" cy="467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447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CAD15-7C64-0166-AC96-2D9524A2FF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7FBD8-C108-5015-083F-54CD0A704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the </a:t>
            </a:r>
            <a:r>
              <a:rPr lang="en-US" dirty="0" err="1"/>
              <a:t>application.properties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EFA323-DF4F-6636-6E22-9A80F5C8EC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FF0BCF-C770-9DB7-7FC8-C3655A2B10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ABB51C-240C-FFE6-3404-31E57C1DC0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5352" y="1582761"/>
            <a:ext cx="8330611" cy="481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3433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0E5506-DC5E-CFF9-CF8D-E27A5C51E1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191F0-AF79-836A-AAAE-FD28FC98E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 the pom.xml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CEFDCF-8E0D-5798-70C9-BAF215EAD6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C0468C-B05E-4486-3ACD-DD87555AA3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114797-3070-CC51-B20D-B20DC02BEF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8181" y="1691216"/>
            <a:ext cx="8124963" cy="468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70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B7A7C2-BA85-FE98-D964-58EFC31780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37FAD-301D-9D13-C888-267A55C93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the Structure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CEBB5-83F7-A5A3-74D2-80463D7337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978F1C-F9BD-0D0E-1016-1BD166E150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560913-C3D6-192B-0D7A-8F607C140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287" y="1581613"/>
            <a:ext cx="8419425" cy="4856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489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993586-6796-2047-F0CC-146C8C4A7F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6FE9F-F2C9-BDFC-DBF4-21B6C00F5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main function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90CDFD-316E-6661-225F-8CE9E89C5C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D2A53A-0F82-B38C-2453-A03E959D69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A3875FB-CECE-ACB8-E89A-C5997618BD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8194" y="1608399"/>
            <a:ext cx="8185619" cy="4721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4069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7919</TotalTime>
  <Words>293</Words>
  <Application>Microsoft Office PowerPoint</Application>
  <PresentationFormat>Widescreen</PresentationFormat>
  <Paragraphs>76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Noto Sans Symbols</vt:lpstr>
      <vt:lpstr>Wingdings</vt:lpstr>
      <vt:lpstr>Office Theme</vt:lpstr>
      <vt:lpstr>Build a simple application with Data Access using Spring Boot &amp; Spring Data JPA</vt:lpstr>
      <vt:lpstr>Objectives</vt:lpstr>
      <vt:lpstr>Demo Spring Boot with Thymeleaf Engine with Repository Pattern</vt:lpstr>
      <vt:lpstr>Create a simple project using Thymeleaf</vt:lpstr>
      <vt:lpstr>Add dependencies</vt:lpstr>
      <vt:lpstr>Update the application.properties</vt:lpstr>
      <vt:lpstr>Check the pom.xml</vt:lpstr>
      <vt:lpstr>Create the Structure Project</vt:lpstr>
      <vt:lpstr>Update main function</vt:lpstr>
      <vt:lpstr>Pojo and validation</vt:lpstr>
      <vt:lpstr>Pojo and validation</vt:lpstr>
      <vt:lpstr>Pojo and validation</vt:lpstr>
      <vt:lpstr>Create the UserRepository.java</vt:lpstr>
      <vt:lpstr>Create the UserService.java</vt:lpstr>
      <vt:lpstr>Create the UserServiceImpl.java</vt:lpstr>
      <vt:lpstr>Create the UserServiceImpl.java</vt:lpstr>
      <vt:lpstr>Create the UserServiceImpl.java</vt:lpstr>
      <vt:lpstr>UserController</vt:lpstr>
      <vt:lpstr>UserController</vt:lpstr>
      <vt:lpstr>Create the css</vt:lpstr>
      <vt:lpstr>Create the css</vt:lpstr>
      <vt:lpstr>Create register.html</vt:lpstr>
      <vt:lpstr>Create list.html</vt:lpstr>
      <vt:lpstr>Create edit.html</vt:lpstr>
      <vt:lpstr>Result</vt:lpstr>
      <vt:lpstr>Result</vt:lpstr>
      <vt:lpstr>Result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 a simple application with Data Access using Spring &amp; Spring JDBC, Spring ORM</dc:title>
  <dc:creator>Thanh Van</dc:creator>
  <cp:lastModifiedBy>Lam Nguyen Ngoc</cp:lastModifiedBy>
  <cp:revision>634</cp:revision>
  <dcterms:created xsi:type="dcterms:W3CDTF">2021-01-25T08:25:31Z</dcterms:created>
  <dcterms:modified xsi:type="dcterms:W3CDTF">2025-03-20T03:55:52Z</dcterms:modified>
</cp:coreProperties>
</file>